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291" autoAdjust="0"/>
  </p:normalViewPr>
  <p:slideViewPr>
    <p:cSldViewPr snapToGrid="0">
      <p:cViewPr varScale="1">
        <p:scale>
          <a:sx n="73" d="100"/>
          <a:sy n="73"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882869"/>
            <a:ext cx="7766936" cy="4479545"/>
          </a:xfrm>
        </p:spPr>
        <p:txBody>
          <a:bodyPr/>
          <a:lstStyle/>
          <a:p>
            <a:pPr algn="ctr">
              <a:lnSpc>
                <a:spcPct val="200000"/>
              </a:lnSpc>
            </a:pPr>
            <a:r>
              <a:rPr lang="en-US" sz="3200" dirty="0" smtClean="0">
                <a:latin typeface="Times New Roman" panose="02020603050405020304" pitchFamily="18" charset="0"/>
                <a:cs typeface="Times New Roman" panose="02020603050405020304" pitchFamily="18" charset="0"/>
              </a:rPr>
              <a:t>The Cuban Missile Crisis </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Institutional Affiliation</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Instructor</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Course code</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Date of submission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3276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During the period of the Cuban missile crisis, leaders of the US and the USSR engaged in a tense 13-day political and military standoff over the installation of nuclear missiles by the soviet union in Cuba (Nathan 2016).</a:t>
            </a:r>
          </a:p>
          <a:p>
            <a:r>
              <a:rPr lang="en-US" dirty="0" smtClean="0"/>
              <a:t>President J. Kennedy after confirming the presence of the missiles decided to enact a naval blockade around Cuba, an indication that the US was prepared for military engagement if needed to neutralize the threat posed by the USSR.</a:t>
            </a:r>
          </a:p>
          <a:p>
            <a:r>
              <a:rPr lang="en-US" dirty="0" smtClean="0"/>
              <a:t>The tough standoff however ended when the US agreed to the USSR’s offer to remove the military missiles in exchange of an a promise by the US not to attack Cuba. It is argued that there was a secret agreement by Kennedy to remove US missiles from Turkey.</a:t>
            </a:r>
            <a:endParaRPr lang="en-US" dirty="0"/>
          </a:p>
        </p:txBody>
      </p:sp>
    </p:spTree>
    <p:extLst>
      <p:ext uri="{BB962C8B-B14F-4D97-AF65-F5344CB8AC3E}">
        <p14:creationId xmlns:p14="http://schemas.microsoft.com/office/powerpoint/2010/main" val="44412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Discovery of the missiles </a:t>
            </a:r>
            <a:endParaRPr lang="en-US" dirty="0"/>
          </a:p>
        </p:txBody>
      </p:sp>
      <p:sp>
        <p:nvSpPr>
          <p:cNvPr id="3" name="Content Placeholder 2"/>
          <p:cNvSpPr>
            <a:spLocks noGrp="1"/>
          </p:cNvSpPr>
          <p:nvPr>
            <p:ph idx="1"/>
          </p:nvPr>
        </p:nvSpPr>
        <p:spPr/>
        <p:txBody>
          <a:bodyPr/>
          <a:lstStyle/>
          <a:p>
            <a:pPr algn="just"/>
            <a:r>
              <a:rPr lang="en-US" dirty="0"/>
              <a:t>In October 1962, an American U-2 spy plane secretly photographed nuclear missile sites being built by the Soviet Union on the island of Cuba</a:t>
            </a:r>
            <a:r>
              <a:rPr lang="en-US" dirty="0" smtClean="0"/>
              <a:t>.</a:t>
            </a:r>
          </a:p>
          <a:p>
            <a:pPr algn="just"/>
            <a:r>
              <a:rPr lang="en-US" dirty="0"/>
              <a:t>President Kennedy did not want the Soviet Union and Cuba to know that he had discovered the </a:t>
            </a:r>
            <a:r>
              <a:rPr lang="en-US" dirty="0" smtClean="0"/>
              <a:t>missiles</a:t>
            </a:r>
          </a:p>
          <a:p>
            <a:pPr algn="just"/>
            <a:r>
              <a:rPr lang="en-US" dirty="0"/>
              <a:t>Such missiles could hit much of the eastern United States within a few minutes if launched from Cuba. After carefully considering the alternatives of an immediate U.S. invasion of Cuba (or air strikes of the missile sites), a blockade of the </a:t>
            </a:r>
            <a:r>
              <a:rPr lang="en-US" dirty="0" smtClean="0"/>
              <a:t>island, a naval quarantine was </a:t>
            </a:r>
            <a:r>
              <a:rPr lang="en-US" dirty="0"/>
              <a:t>decided upon (Karlsson</a:t>
            </a:r>
            <a:r>
              <a:rPr lang="en-US" dirty="0" smtClean="0"/>
              <a:t>, &amp; </a:t>
            </a:r>
            <a:r>
              <a:rPr lang="en-US" dirty="0"/>
              <a:t>Acosta, </a:t>
            </a:r>
            <a:r>
              <a:rPr lang="en-US" dirty="0" smtClean="0"/>
              <a:t>2019</a:t>
            </a:r>
            <a:r>
              <a:rPr lang="en-US" dirty="0"/>
              <a:t>). </a:t>
            </a:r>
          </a:p>
        </p:txBody>
      </p:sp>
    </p:spTree>
    <p:extLst>
      <p:ext uri="{BB962C8B-B14F-4D97-AF65-F5344CB8AC3E}">
        <p14:creationId xmlns:p14="http://schemas.microsoft.com/office/powerpoint/2010/main" val="2802311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Origin of the Cuban missile Crisis</a:t>
            </a:r>
            <a:endParaRPr lang="en-US" dirty="0"/>
          </a:p>
        </p:txBody>
      </p:sp>
      <p:sp>
        <p:nvSpPr>
          <p:cNvPr id="3" name="Content Placeholder 2"/>
          <p:cNvSpPr>
            <a:spLocks noGrp="1"/>
          </p:cNvSpPr>
          <p:nvPr>
            <p:ph idx="1"/>
          </p:nvPr>
        </p:nvSpPr>
        <p:spPr/>
        <p:txBody>
          <a:bodyPr/>
          <a:lstStyle/>
          <a:p>
            <a:pPr algn="just"/>
            <a:r>
              <a:rPr lang="en-US" dirty="0" smtClean="0"/>
              <a:t>The origin of the Cuban Missile Crisis lies in the failed invasion of the Bay Pigs in which the US-supported Cuban exiles who hoped to wage an uprising against the Cuban president Castro and were overpowered by the Cuban armed forces.</a:t>
            </a:r>
          </a:p>
          <a:p>
            <a:pPr algn="just"/>
            <a:r>
              <a:rPr lang="en-US" dirty="0" smtClean="0"/>
              <a:t>After this invasion, Castro turned to the Soviet Union seeking for protection against any possible US aggression (Nathan 2016).</a:t>
            </a:r>
          </a:p>
          <a:p>
            <a:pPr algn="just"/>
            <a:r>
              <a:rPr lang="en-US" dirty="0" smtClean="0"/>
              <a:t>The USSR had promised to protect Cuba, providing her with nuclear weapons on the condition that it would remain a secret until the installation of the missiles was complete. </a:t>
            </a:r>
          </a:p>
          <a:p>
            <a:pPr algn="just"/>
            <a:r>
              <a:rPr lang="en-US" dirty="0" smtClean="0"/>
              <a:t>Ideally, the soviet union leadership saw this as an opportunity to alter the global balance of power in their favor.</a:t>
            </a:r>
            <a:endParaRPr lang="en-US" dirty="0"/>
          </a:p>
        </p:txBody>
      </p:sp>
    </p:spTree>
    <p:extLst>
      <p:ext uri="{BB962C8B-B14F-4D97-AF65-F5344CB8AC3E}">
        <p14:creationId xmlns:p14="http://schemas.microsoft.com/office/powerpoint/2010/main" val="3955027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Negotiation of a peaceful outcome </a:t>
            </a:r>
            <a:endParaRPr lang="en-US" dirty="0"/>
          </a:p>
        </p:txBody>
      </p:sp>
      <p:sp>
        <p:nvSpPr>
          <p:cNvPr id="3" name="Content Placeholder 2"/>
          <p:cNvSpPr>
            <a:spLocks noGrp="1"/>
          </p:cNvSpPr>
          <p:nvPr>
            <p:ph idx="1"/>
          </p:nvPr>
        </p:nvSpPr>
        <p:spPr/>
        <p:txBody>
          <a:bodyPr/>
          <a:lstStyle/>
          <a:p>
            <a:pPr algn="just"/>
            <a:r>
              <a:rPr lang="en-US" dirty="0" smtClean="0"/>
              <a:t>Khrushchev had initially refused to acknowledge the presence of missiles in Cuba and subsequently declared the naval blockade initiated by the US as a daring act of war, he however acknowledged the presence of these missiles further ordering for a suspension of all weapon deliveries on transit </a:t>
            </a:r>
            <a:r>
              <a:rPr lang="en-US" dirty="0"/>
              <a:t>to Cuba (Karlsson, </a:t>
            </a:r>
            <a:r>
              <a:rPr lang="en-US" dirty="0" smtClean="0"/>
              <a:t>&amp; </a:t>
            </a:r>
            <a:r>
              <a:rPr lang="en-US" dirty="0"/>
              <a:t>Acosta, </a:t>
            </a:r>
            <a:r>
              <a:rPr lang="en-US" dirty="0" smtClean="0"/>
              <a:t>2019</a:t>
            </a:r>
            <a:r>
              <a:rPr lang="en-US" dirty="0"/>
              <a:t>). </a:t>
            </a:r>
            <a:endParaRPr lang="en-US" dirty="0" smtClean="0"/>
          </a:p>
          <a:p>
            <a:pPr algn="just"/>
            <a:r>
              <a:rPr lang="en-US" dirty="0" smtClean="0"/>
              <a:t>Over a period of two weeks, the two leaders were engaged in a discussion trying to negotiate a peaceful outcome to the missile crisis.</a:t>
            </a:r>
          </a:p>
          <a:p>
            <a:pPr algn="just"/>
            <a:r>
              <a:rPr lang="en-US" dirty="0" smtClean="0"/>
              <a:t>During the negotiation process, the soviet union compared their provision of the nuclear weapons to Cuba with the sanctioning of the Jupiter missiles by the US in Turkey, which were also of the soviet union’s territories.</a:t>
            </a:r>
            <a:endParaRPr lang="en-US" dirty="0"/>
          </a:p>
        </p:txBody>
      </p:sp>
    </p:spTree>
    <p:extLst>
      <p:ext uri="{BB962C8B-B14F-4D97-AF65-F5344CB8AC3E}">
        <p14:creationId xmlns:p14="http://schemas.microsoft.com/office/powerpoint/2010/main" val="414265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President Kennedy agreed to remove these missiles with a further pledge not to undertake any further invasion of Cuba.</a:t>
            </a:r>
          </a:p>
          <a:p>
            <a:r>
              <a:rPr lang="en-US" dirty="0" smtClean="0"/>
              <a:t>White (2016) noted that during these negotiations, Castro was never consulted, an indication that the soviet union valued their relations with the US over that of their ally. </a:t>
            </a:r>
          </a:p>
          <a:p>
            <a:r>
              <a:rPr lang="en-US" dirty="0" smtClean="0"/>
              <a:t>Castro had previously hoped that the negotiation would close the US naval base at Guantanamo and the subsequent cessation of U-2 flights over Cuba, however even though all nuclear missiles were removed from Cuba, there was no mention of the topic as thought by Castro.</a:t>
            </a:r>
            <a:endParaRPr lang="en-US" dirty="0"/>
          </a:p>
        </p:txBody>
      </p:sp>
    </p:spTree>
    <p:extLst>
      <p:ext uri="{BB962C8B-B14F-4D97-AF65-F5344CB8AC3E}">
        <p14:creationId xmlns:p14="http://schemas.microsoft.com/office/powerpoint/2010/main" val="400942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Consequences of the Cuban Missile Crisis </a:t>
            </a:r>
            <a:endParaRPr lang="en-US" dirty="0"/>
          </a:p>
        </p:txBody>
      </p:sp>
      <p:sp>
        <p:nvSpPr>
          <p:cNvPr id="3" name="Content Placeholder 2"/>
          <p:cNvSpPr>
            <a:spLocks noGrp="1"/>
          </p:cNvSpPr>
          <p:nvPr>
            <p:ph idx="1"/>
          </p:nvPr>
        </p:nvSpPr>
        <p:spPr/>
        <p:txBody>
          <a:bodyPr>
            <a:normAutofit lnSpcReduction="10000"/>
          </a:bodyPr>
          <a:lstStyle/>
          <a:p>
            <a:pPr algn="just"/>
            <a:r>
              <a:rPr lang="en-US" dirty="0"/>
              <a:t>D</a:t>
            </a:r>
            <a:r>
              <a:rPr lang="en-US" dirty="0" smtClean="0"/>
              <a:t>espite the fact the soviet union attempted to proclaim victory as the main outcome of the missile crisis. One of the major consequences of the crisis was the ouster of Khrushchev who was forced into mandatory retirement due to his reckless decisions and the inability to effectively lead the </a:t>
            </a:r>
            <a:r>
              <a:rPr lang="en-US" dirty="0"/>
              <a:t>soviet union (</a:t>
            </a:r>
            <a:r>
              <a:rPr lang="en-US" dirty="0" smtClean="0"/>
              <a:t>Peltonen, 2019).</a:t>
            </a:r>
          </a:p>
          <a:p>
            <a:pPr algn="just"/>
            <a:r>
              <a:rPr lang="en-US" dirty="0" smtClean="0"/>
              <a:t>Other soviet union leaders claimed that the missile crisis was enough proof of Khrushchev’s incompetence. Besides, Leonid Brezhnev came to power and tried to reduce the existing tensions between the </a:t>
            </a:r>
            <a:r>
              <a:rPr lang="en-US" dirty="0"/>
              <a:t>two states (Karlsson, </a:t>
            </a:r>
            <a:r>
              <a:rPr lang="en-US" dirty="0" smtClean="0"/>
              <a:t>&amp; </a:t>
            </a:r>
            <a:r>
              <a:rPr lang="en-US" dirty="0"/>
              <a:t>Acosta, </a:t>
            </a:r>
            <a:r>
              <a:rPr lang="en-US" dirty="0" smtClean="0"/>
              <a:t>2019</a:t>
            </a:r>
            <a:r>
              <a:rPr lang="en-US" dirty="0"/>
              <a:t>). </a:t>
            </a:r>
            <a:endParaRPr lang="en-US" dirty="0" smtClean="0"/>
          </a:p>
          <a:p>
            <a:pPr algn="just"/>
            <a:r>
              <a:rPr lang="en-US" dirty="0" smtClean="0"/>
              <a:t>Similarly, throughout the negotiations, J.F. Kennedy was regarded as a great statesman who stood his firm ground. Essentially, the Cuban missile crisis remains to be a singular event during the period of cold war that strengthened Kennedy’s image locally and internationally.</a:t>
            </a:r>
            <a:endParaRPr lang="en-US" dirty="0"/>
          </a:p>
        </p:txBody>
      </p:sp>
    </p:spTree>
    <p:extLst>
      <p:ext uri="{BB962C8B-B14F-4D97-AF65-F5344CB8AC3E}">
        <p14:creationId xmlns:p14="http://schemas.microsoft.com/office/powerpoint/2010/main" val="3016975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algn="just"/>
            <a:r>
              <a:rPr lang="en-US" dirty="0" smtClean="0"/>
              <a:t>Having come too close to the occurrence of a nuclear war, the two nations began to reconsider the global nuclear arms race, subsequently agreeing to take the initial steps towards the ban of the nuclear weapons through the nuclear Test Ban Treaty(White 2016)</a:t>
            </a:r>
          </a:p>
          <a:p>
            <a:pPr algn="just"/>
            <a:r>
              <a:rPr lang="en-US" dirty="0" smtClean="0"/>
              <a:t>China saw the crisis as the Soviet union’s weakness and therefore distance itself from them.</a:t>
            </a:r>
          </a:p>
          <a:p>
            <a:pPr algn="just"/>
            <a:r>
              <a:rPr lang="en-US" dirty="0" smtClean="0"/>
              <a:t>Consequently, the US gained a lot of confidence subsequently entering wars in Nicaragua, Grenada and Vietnam boldly in various attempts to </a:t>
            </a:r>
            <a:r>
              <a:rPr lang="en-US" dirty="0"/>
              <a:t>overpower communism (Peltonen, </a:t>
            </a:r>
            <a:r>
              <a:rPr lang="en-US" dirty="0" smtClean="0"/>
              <a:t>2019).</a:t>
            </a:r>
          </a:p>
          <a:p>
            <a:pPr marL="0" indent="0" algn="just">
              <a:buNone/>
            </a:pPr>
            <a:endParaRPr lang="en-US" dirty="0" smtClean="0"/>
          </a:p>
        </p:txBody>
      </p:sp>
    </p:spTree>
    <p:extLst>
      <p:ext uri="{BB962C8B-B14F-4D97-AF65-F5344CB8AC3E}">
        <p14:creationId xmlns:p14="http://schemas.microsoft.com/office/powerpoint/2010/main" val="652037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An image showing the Cuban Missile Crisis plan</a:t>
            </a:r>
            <a:endParaRPr lang="en-US" i="1" dirty="0"/>
          </a:p>
        </p:txBody>
      </p:sp>
      <p:pic>
        <p:nvPicPr>
          <p:cNvPr id="1026" name="Picture 2" descr="https://lh5.googleusercontent.com/AsoVnhnAARdVkK84ukO4ncQfa6zGPAowxhVWR1rnYCZyz0T_pIv7Sn7R0RklhIiTgQuC3hNLeqB8Z0PxoJAcBYXKcyt7MAvIsxwQtOOd4y1mv-bKJVattFHXbFr1drDQ44ZnZXik"/>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25773" b="25773"/>
          <a:stretch>
            <a:fillRect/>
          </a:stretch>
        </p:blipFill>
        <p:spPr bwMode="auto">
          <a:xfrm>
            <a:off x="677334" y="1035214"/>
            <a:ext cx="7645256" cy="3420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9640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An image showing the nuclear assembly point.</a:t>
            </a:r>
            <a:endParaRPr lang="en-US" i="1" dirty="0"/>
          </a:p>
        </p:txBody>
      </p:sp>
      <p:pic>
        <p:nvPicPr>
          <p:cNvPr id="7" name="Picture Placeholder 6"/>
          <p:cNvPicPr>
            <a:picLocks noGrp="1" noChangeAspect="1"/>
          </p:cNvPicPr>
          <p:nvPr>
            <p:ph type="pic" idx="1"/>
          </p:nvPr>
        </p:nvPicPr>
        <p:blipFill>
          <a:blip r:embed="rId2"/>
          <a:srcRect t="24774" b="24774"/>
          <a:stretch>
            <a:fillRect/>
          </a:stretch>
        </p:blipFill>
        <p:spPr>
          <a:prstGeom prst="rect">
            <a:avLst/>
          </a:prstGeom>
        </p:spPr>
      </p:pic>
    </p:spTree>
    <p:extLst>
      <p:ext uri="{BB962C8B-B14F-4D97-AF65-F5344CB8AC3E}">
        <p14:creationId xmlns:p14="http://schemas.microsoft.com/office/powerpoint/2010/main" val="3580317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An image of the US naval blockade</a:t>
            </a:r>
            <a:r>
              <a:rPr lang="en-US" dirty="0" smtClean="0"/>
              <a:t>.</a:t>
            </a:r>
            <a:endParaRPr lang="en-US" dirty="0"/>
          </a:p>
        </p:txBody>
      </p:sp>
      <p:pic>
        <p:nvPicPr>
          <p:cNvPr id="5" name="Picture Placeholder 4"/>
          <p:cNvPicPr>
            <a:picLocks noGrp="1" noChangeAspect="1"/>
          </p:cNvPicPr>
          <p:nvPr>
            <p:ph type="pic" idx="1"/>
          </p:nvPr>
        </p:nvPicPr>
        <p:blipFill>
          <a:blip r:embed="rId2"/>
          <a:srcRect t="5272" b="5272"/>
          <a:stretch>
            <a:fillRect/>
          </a:stretch>
        </p:blipFill>
        <p:spPr>
          <a:prstGeom prst="rect">
            <a:avLst/>
          </a:prstGeom>
        </p:spPr>
      </p:pic>
    </p:spTree>
    <p:extLst>
      <p:ext uri="{BB962C8B-B14F-4D97-AF65-F5344CB8AC3E}">
        <p14:creationId xmlns:p14="http://schemas.microsoft.com/office/powerpoint/2010/main" val="3790043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An image showing the possible area covered by the missile.</a:t>
            </a:r>
            <a:endParaRPr lang="en-US" i="1" dirty="0"/>
          </a:p>
        </p:txBody>
      </p:sp>
      <p:pic>
        <p:nvPicPr>
          <p:cNvPr id="5" name="Picture Placeholder 4"/>
          <p:cNvPicPr>
            <a:picLocks noGrp="1" noChangeAspect="1"/>
          </p:cNvPicPr>
          <p:nvPr>
            <p:ph type="pic" idx="1"/>
          </p:nvPr>
        </p:nvPicPr>
        <p:blipFill>
          <a:blip r:embed="rId2"/>
          <a:srcRect t="24105" b="24105"/>
          <a:stretch>
            <a:fillRect/>
          </a:stretch>
        </p:blipFill>
        <p:spPr>
          <a:prstGeom prst="rect">
            <a:avLst/>
          </a:prstGeom>
        </p:spPr>
      </p:pic>
    </p:spTree>
    <p:extLst>
      <p:ext uri="{BB962C8B-B14F-4D97-AF65-F5344CB8AC3E}">
        <p14:creationId xmlns:p14="http://schemas.microsoft.com/office/powerpoint/2010/main" val="2636130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 </a:t>
            </a:r>
            <a:endParaRPr lang="en-US" b="1" dirty="0"/>
          </a:p>
        </p:txBody>
      </p:sp>
      <p:sp>
        <p:nvSpPr>
          <p:cNvPr id="3" name="Content Placeholder 2"/>
          <p:cNvSpPr>
            <a:spLocks noGrp="1"/>
          </p:cNvSpPr>
          <p:nvPr>
            <p:ph idx="1"/>
          </p:nvPr>
        </p:nvSpPr>
        <p:spPr/>
        <p:txBody>
          <a:bodyPr anchor="ctr"/>
          <a:lstStyle/>
          <a:p>
            <a:pPr indent="-274320" algn="just"/>
            <a:r>
              <a:rPr lang="en-US" dirty="0"/>
              <a:t>Nathan, J. (Ed.). (2016). The Cuban missile crisis revisited. Springer</a:t>
            </a:r>
            <a:r>
              <a:rPr lang="en-US" dirty="0" smtClean="0"/>
              <a:t>.</a:t>
            </a:r>
          </a:p>
          <a:p>
            <a:pPr indent="-274320" algn="just"/>
            <a:r>
              <a:rPr lang="en-US" dirty="0"/>
              <a:t>Peltonen, T. (2019). Case Study 1: Wise Leadership During the Cuban Missile Crisis. In Towards Wise Management (pp. 69-102). Palgrave Macmillan, Cham</a:t>
            </a:r>
            <a:r>
              <a:rPr lang="en-US" dirty="0" smtClean="0"/>
              <a:t>.</a:t>
            </a:r>
          </a:p>
          <a:p>
            <a:pPr indent="-274320" algn="just"/>
            <a:r>
              <a:rPr lang="en-US" dirty="0"/>
              <a:t>Karlsson, H., &amp; Acosta, T. D. (2019). The Missile Crisis from a Cuban Perspective: Historical, Archaeological and Anthropological Reflections. Routledge</a:t>
            </a:r>
            <a:r>
              <a:rPr lang="en-US" dirty="0" smtClean="0"/>
              <a:t>.</a:t>
            </a:r>
          </a:p>
          <a:p>
            <a:pPr indent="-274320" algn="just"/>
            <a:r>
              <a:rPr lang="en-US" dirty="0"/>
              <a:t>Heller, J. (2016). Kennedy, Israel and the Cold War before the Cuban Missile Crisis (1961–62). In The United States, the Soviet Union and the Arab–Israeli conflict, 1948–67. Manchester University Press</a:t>
            </a:r>
            <a:r>
              <a:rPr lang="en-US" dirty="0" smtClean="0"/>
              <a:t>.</a:t>
            </a:r>
          </a:p>
          <a:p>
            <a:pPr indent="-274320" algn="just"/>
            <a:r>
              <a:rPr lang="en-US" dirty="0"/>
              <a:t>White, M. (2016). Reflection on; Robert Kennedy and the Cuban Missile Crisis: A Reinterpretation. American Diplomacy, 1-2.</a:t>
            </a:r>
          </a:p>
        </p:txBody>
      </p:sp>
    </p:spTree>
    <p:extLst>
      <p:ext uri="{BB962C8B-B14F-4D97-AF65-F5344CB8AC3E}">
        <p14:creationId xmlns:p14="http://schemas.microsoft.com/office/powerpoint/2010/main" val="5120946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282</TotalTime>
  <Words>1031</Words>
  <Application>Microsoft Office PowerPoint</Application>
  <PresentationFormat>Widescreen</PresentationFormat>
  <Paragraphs>40</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Times New Roman</vt:lpstr>
      <vt:lpstr>Trebuchet MS</vt:lpstr>
      <vt:lpstr>Wingdings 3</vt:lpstr>
      <vt:lpstr>Facet</vt:lpstr>
      <vt:lpstr>The Cuban Missile Crisis  Institutional Affiliation Instructor Course code Date of submission </vt:lpstr>
      <vt:lpstr>Introduction </vt:lpstr>
      <vt:lpstr>Discovery of the missiles </vt:lpstr>
      <vt:lpstr>Origin of the Cuban missile Crisis</vt:lpstr>
      <vt:lpstr>Negotiation of a peaceful outcome </vt:lpstr>
      <vt:lpstr>CONT…</vt:lpstr>
      <vt:lpstr>Consequences of the Cuban Missile Crisis </vt:lpstr>
      <vt:lpstr>CONT…</vt:lpstr>
      <vt:lpstr>An image showing the Cuban Missile Crisis plan</vt:lpstr>
      <vt:lpstr>An image showing the nuclear assembly point.</vt:lpstr>
      <vt:lpstr>An image of the US naval blockade.</vt:lpstr>
      <vt:lpstr>An image showing the possible area covered by the missile.</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Cuban Missile Crisis  Institutional Affiliation Instructor Course code Date of submission</dc:title>
  <dc:creator>Steve Young</dc:creator>
  <cp:lastModifiedBy>hp</cp:lastModifiedBy>
  <cp:revision>51</cp:revision>
  <dcterms:created xsi:type="dcterms:W3CDTF">2020-05-17T11:49:04Z</dcterms:created>
  <dcterms:modified xsi:type="dcterms:W3CDTF">2020-05-17T18:17:12Z</dcterms:modified>
</cp:coreProperties>
</file>